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3" r:id="rId4"/>
    <p:sldId id="259" r:id="rId5"/>
    <p:sldId id="258" r:id="rId6"/>
    <p:sldId id="262" r:id="rId7"/>
    <p:sldId id="264" r:id="rId8"/>
    <p:sldId id="266" r:id="rId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3F9"/>
    <a:srgbClr val="A8DF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13" autoAdjust="0"/>
  </p:normalViewPr>
  <p:slideViewPr>
    <p:cSldViewPr>
      <p:cViewPr varScale="1">
        <p:scale>
          <a:sx n="67" d="100"/>
          <a:sy n="67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76" y="-10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11FBB8-80D8-4041-AE27-159F14D0E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07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9D111F7-BB9F-E64F-AAF0-021F01F99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96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3EB3A740-9573-B643-9E85-80FC89139716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Ok! Let’s share about tide pools!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Raise your pointer finger if this is the first time you have ever heard about tide pools! Great! We will learn a lot today.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Now, hold up 2 fingers if you can tell us.. What do you think a tide pool is?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Has anyone here been to a tide pool…Can share some thing about what you saw?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Tide pools only show at certain times of the day, depending on the tides.  (Talk about tides)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4916A553-6443-0442-ACCD-0708F78ED44A}" type="slidenum">
              <a:rPr lang="en-US" smtClean="0">
                <a:latin typeface="Arial" charset="0"/>
              </a:rPr>
              <a:pPr>
                <a:defRPr/>
              </a:pPr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Tide pools are full of </a:t>
            </a:r>
            <a:r>
              <a:rPr lang="en-US" dirty="0" smtClean="0">
                <a:cs typeface="+mn-cs"/>
              </a:rPr>
              <a:t>life. Sunlight </a:t>
            </a:r>
            <a:r>
              <a:rPr lang="en-US" dirty="0">
                <a:cs typeface="+mn-cs"/>
              </a:rPr>
              <a:t>supports </a:t>
            </a:r>
            <a:r>
              <a:rPr lang="en-US" dirty="0" smtClean="0">
                <a:cs typeface="+mn-cs"/>
              </a:rPr>
              <a:t>life everywhere, and </a:t>
            </a:r>
            <a:r>
              <a:rPr lang="en-US" dirty="0">
                <a:cs typeface="+mn-cs"/>
              </a:rPr>
              <a:t>in </a:t>
            </a:r>
            <a:r>
              <a:rPr lang="en-US" dirty="0" smtClean="0">
                <a:cs typeface="+mn-cs"/>
              </a:rPr>
              <a:t>tide pools too!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You can find tide pools where the ocean meets rocky shores, and when the tide is LOW, and away from the rocky shore.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Later, we can  look at a Tide Table to see the best time to explore tide pools! 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A6247C23-9090-DD4B-AF48-E96F45CA67A0}" type="slidenum">
              <a:rPr lang="en-US" smtClean="0">
                <a:latin typeface="Arial" charset="0"/>
              </a:rPr>
              <a:pPr>
                <a:defRPr/>
              </a:pPr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Tide </a:t>
            </a:r>
            <a:r>
              <a:rPr lang="en-US" dirty="0">
                <a:cs typeface="+mn-cs"/>
              </a:rPr>
              <a:t>pools are the pools of water left behind when the tide goes out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When the ocean is far away, and the tide is out, that is called…Low tide because there </a:t>
            </a:r>
            <a:r>
              <a:rPr lang="en-US" dirty="0" smtClean="0">
                <a:cs typeface="+mn-cs"/>
              </a:rPr>
              <a:t>is </a:t>
            </a:r>
            <a:r>
              <a:rPr lang="en-US" dirty="0" smtClean="0">
                <a:cs typeface="+mn-cs"/>
              </a:rPr>
              <a:t>only a little bit of water on the shore.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When the ocean covers the rocks, the tide is in. It is not called low </a:t>
            </a:r>
            <a:r>
              <a:rPr lang="en-US" dirty="0" smtClean="0">
                <a:cs typeface="+mn-cs"/>
              </a:rPr>
              <a:t>tide, </a:t>
            </a:r>
            <a:r>
              <a:rPr lang="en-US" dirty="0" smtClean="0">
                <a:cs typeface="+mn-cs"/>
              </a:rPr>
              <a:t>it is called….HIGH tide. We can’t see the pools at high tide.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51F11A87-8DC3-0241-BB19-92FCE4658713}" type="slidenum">
              <a:rPr lang="en-US" smtClean="0">
                <a:latin typeface="Arial" charset="0"/>
              </a:rPr>
              <a:pPr>
                <a:defRPr/>
              </a:pPr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Tide pools are only </a:t>
            </a:r>
            <a:r>
              <a:rPr lang="en-US" dirty="0" smtClean="0">
                <a:cs typeface="+mn-cs"/>
              </a:rPr>
              <a:t>seen </a:t>
            </a:r>
            <a:r>
              <a:rPr lang="en-US" dirty="0">
                <a:cs typeface="+mn-cs"/>
              </a:rPr>
              <a:t>during low tides. 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The plants and animals that live in the tide pools are always </a:t>
            </a:r>
            <a:r>
              <a:rPr lang="en-US" dirty="0" smtClean="0">
                <a:cs typeface="+mn-cs"/>
              </a:rPr>
              <a:t>there, even when </a:t>
            </a:r>
            <a:r>
              <a:rPr lang="en-US" dirty="0">
                <a:cs typeface="+mn-cs"/>
              </a:rPr>
              <a:t>the tide is </a:t>
            </a:r>
            <a:r>
              <a:rPr lang="en-US" dirty="0" smtClean="0">
                <a:cs typeface="+mn-cs"/>
              </a:rPr>
              <a:t>high.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When </a:t>
            </a:r>
            <a:r>
              <a:rPr lang="en-US" dirty="0">
                <a:cs typeface="+mn-cs"/>
              </a:rPr>
              <a:t>the tide goes </a:t>
            </a:r>
            <a:r>
              <a:rPr lang="en-US" dirty="0" smtClean="0">
                <a:cs typeface="+mn-cs"/>
              </a:rPr>
              <a:t>out, the moon is pulling it!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Tides are the rise and fall of ocean waters produced by the gravitational pull of the moon and the sun.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9A6F2DE3-6BAB-1046-B08F-2F8BA46A62A4}" type="slidenum">
              <a:rPr lang="en-US" smtClean="0">
                <a:latin typeface="Arial" charset="0"/>
              </a:rPr>
              <a:pPr>
                <a:defRPr/>
              </a:pPr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Analyzing new information: Help the kids think about what they know, and apply it to the sea animals in a tide </a:t>
            </a:r>
            <a:r>
              <a:rPr lang="en-US" dirty="0" err="1" smtClean="0">
                <a:cs typeface="+mn-cs"/>
              </a:rPr>
              <a:t>ppol</a:t>
            </a:r>
            <a:r>
              <a:rPr lang="en-US" dirty="0" smtClean="0">
                <a:cs typeface="+mn-cs"/>
              </a:rPr>
              <a:t>.(empathy and logic)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What things have you learned about tide pools?  (Waves and water come in and out but the life is always there)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Leading question: If you had waves crashing all </a:t>
            </a:r>
            <a:r>
              <a:rPr lang="en-US" dirty="0" smtClean="0">
                <a:cs typeface="+mn-cs"/>
              </a:rPr>
              <a:t>over </a:t>
            </a:r>
            <a:r>
              <a:rPr lang="en-US" dirty="0" smtClean="0">
                <a:cs typeface="+mn-cs"/>
              </a:rPr>
              <a:t>you every day, what could you do to protect yourself?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7BB07F61-909B-2643-85B6-01E4A36F8E27}" type="slidenum">
              <a:rPr lang="en-US" smtClean="0">
                <a:latin typeface="Arial" charset="0"/>
              </a:rPr>
              <a:pPr>
                <a:defRPr/>
              </a:pPr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Inquirty</a:t>
            </a:r>
            <a:r>
              <a:rPr lang="en-US" dirty="0" smtClean="0">
                <a:cs typeface="+mn-cs"/>
              </a:rPr>
              <a:t>: Challenge </a:t>
            </a:r>
            <a:r>
              <a:rPr lang="en-US" dirty="0">
                <a:cs typeface="+mn-cs"/>
              </a:rPr>
              <a:t>answer: Invertebrates are animals with no backbone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Question/Research topic: What other animals and plants live in tide pools?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Research:  Use class handouts or internet search.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Further </a:t>
            </a:r>
            <a:r>
              <a:rPr lang="en-US" dirty="0">
                <a:cs typeface="+mn-cs"/>
              </a:rPr>
              <a:t>challenge: What animals in tide pools are vertebrates? (Answer: fish)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AEC52F48-12DB-1142-93B4-B733D3B9014C}" type="slidenum">
              <a:rPr lang="en-US" smtClean="0">
                <a:latin typeface="Arial" charset="0"/>
              </a:rPr>
              <a:pPr>
                <a:defRPr/>
              </a:pPr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Internet Challenge: Students  work individually, or in teams or pair,  to research and report findings.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Time: 10 minutes to prepare and 2 minutes to share.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Scaffolding: For high-level challenge, have students create their own PowerPoint, Keynote, or Movie using mobile devices and apps.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For ELL or Special Education: Find three facts about 1-2 animals in a tide pool, draw a picture or create a poster.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Everyone: Share with others or post on the wall or class webpage!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If there is no internet access, you can assign homework or plan a trip to the library or computer lab. 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293B9DA1-21F4-1349-976A-2539A5C833EC}" type="slidenum">
              <a:rPr lang="en-US" smtClean="0">
                <a:latin typeface="Arial" charset="0"/>
              </a:rPr>
              <a:pPr>
                <a:defRPr/>
              </a:pPr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Click on the </a:t>
            </a:r>
            <a:r>
              <a:rPr lang="en-US" dirty="0" smtClean="0">
                <a:cs typeface="+mn-cs"/>
              </a:rPr>
              <a:t>logo </a:t>
            </a:r>
            <a:r>
              <a:rPr lang="en-US" dirty="0" smtClean="0">
                <a:cs typeface="+mn-cs"/>
              </a:rPr>
              <a:t>to go to </a:t>
            </a:r>
            <a:r>
              <a:rPr lang="en-US" dirty="0" smtClean="0"/>
              <a:t>www.parks.ca.gov</a:t>
            </a:r>
          </a:p>
          <a:p>
            <a:pPr eaLnBrk="1" hangingPunct="1">
              <a:defRPr/>
            </a:pPr>
            <a:r>
              <a:rPr lang="en-US" dirty="0" smtClean="0"/>
              <a:t>Click on </a:t>
            </a:r>
            <a:r>
              <a:rPr lang="en-US" dirty="0" smtClean="0"/>
              <a:t>the </a:t>
            </a:r>
            <a:r>
              <a:rPr lang="en-US" dirty="0" smtClean="0">
                <a:cs typeface="+mn-cs"/>
              </a:rPr>
              <a:t>yellow California </a:t>
            </a:r>
            <a:r>
              <a:rPr lang="en-US" smtClean="0">
                <a:cs typeface="+mn-cs"/>
              </a:rPr>
              <a:t>Tide Pools </a:t>
            </a:r>
            <a:r>
              <a:rPr lang="en-US" dirty="0" smtClean="0">
                <a:cs typeface="+mn-cs"/>
              </a:rPr>
              <a:t>link to find tide pools in </a:t>
            </a:r>
            <a:r>
              <a:rPr lang="en-US" dirty="0" smtClean="0">
                <a:cs typeface="+mn-cs"/>
              </a:rPr>
              <a:t>California</a:t>
            </a:r>
            <a:r>
              <a:rPr lang="en-US" baseline="0" dirty="0" smtClean="0">
                <a:cs typeface="+mn-cs"/>
              </a:rPr>
              <a:t> State Parks</a:t>
            </a:r>
            <a:r>
              <a:rPr lang="en-US" dirty="0" smtClean="0">
                <a:cs typeface="+mn-cs"/>
              </a:rPr>
              <a:t>.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Click on </a:t>
            </a:r>
            <a:r>
              <a:rPr lang="en-US" dirty="0" smtClean="0">
                <a:cs typeface="+mn-cs"/>
              </a:rPr>
              <a:t>the California Tide </a:t>
            </a:r>
            <a:r>
              <a:rPr lang="en-US" dirty="0" smtClean="0">
                <a:cs typeface="+mn-cs"/>
              </a:rPr>
              <a:t>Tables link to study tides in your area and compare to areas across the state.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FAEE-FAE9-B348-A7DE-55E6BE5D6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2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68BD1-C7AF-4B4B-9AE7-1A8CCA18E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1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D3A05-2227-974B-B32D-1A9F9813D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8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7CF77-864A-F14B-A1C8-63D19632F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1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0D98E-7147-0743-928E-4B7DE2578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FFB3E-E86C-BF4A-B0C6-D468B92E5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4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0CF75-45C2-264A-810B-1E0053575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6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8406C-149B-4048-A463-4048482E9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03CE5-0646-354A-A006-C077617B3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3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F455E-C55F-C547-A72D-8F93E190A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9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F7DC9-0A93-3C46-ADD7-1764DA7CC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4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BBAE5A-D9AD-9A45-944B-C3D7F367D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ca.usharbors.com/california-tide-char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parks.ca.gov" TargetMode="External"/><Relationship Id="rId4" Type="http://schemas.openxmlformats.org/officeDocument/2006/relationships/hyperlink" Target="http://bit.ly/1lFHKH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Let’s discover tide pools!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6035675"/>
            <a:ext cx="9144000" cy="4619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What is a tide pool?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P101015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7315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What ingredients help make a tide pool?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2209800" cy="4619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</a:rPr>
              <a:t>Ocean/Water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705600" y="1295400"/>
            <a:ext cx="1676400" cy="4619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</a:rPr>
              <a:t> Sunlight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6172200"/>
            <a:ext cx="9144000" cy="4619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Hint: Look at the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3 symbols in the tide pool picture.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3886200"/>
            <a:ext cx="2362200" cy="523875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90"/>
                </a:solidFill>
                <a:latin typeface="Comic Sans MS"/>
                <a:cs typeface="Comic Sans MS"/>
              </a:rPr>
              <a:t>Rocks &amp; Grass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17415" name="Sun 2"/>
          <p:cNvSpPr>
            <a:spLocks noChangeArrowheads="1"/>
          </p:cNvSpPr>
          <p:nvPr/>
        </p:nvSpPr>
        <p:spPr bwMode="auto">
          <a:xfrm>
            <a:off x="7772400" y="304800"/>
            <a:ext cx="990600" cy="9906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Double Wave 3"/>
          <p:cNvSpPr/>
          <p:nvPr/>
        </p:nvSpPr>
        <p:spPr bwMode="auto">
          <a:xfrm>
            <a:off x="533400" y="1371600"/>
            <a:ext cx="1752600" cy="457200"/>
          </a:xfrm>
          <a:prstGeom prst="doubleWave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3366FF"/>
              </a:solidFill>
              <a:latin typeface="Tahoma" pitchFamily="34" charset="0"/>
            </a:endParaRPr>
          </a:p>
        </p:txBody>
      </p:sp>
      <p:sp>
        <p:nvSpPr>
          <p:cNvPr id="5" name="Left-Up Arrow 4"/>
          <p:cNvSpPr/>
          <p:nvPr/>
        </p:nvSpPr>
        <p:spPr bwMode="auto">
          <a:xfrm rot="19096532">
            <a:off x="6113463" y="4711700"/>
            <a:ext cx="1084262" cy="1150938"/>
          </a:xfrm>
          <a:prstGeom prst="leftUpArrow">
            <a:avLst/>
          </a:prstGeom>
          <a:solidFill>
            <a:schemeClr val="accent4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idepool anem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he main ingredient of a tide pool is…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-28575" y="4953000"/>
            <a:ext cx="7115175" cy="4619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Pools of water with sea life living inside!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        Could you swim inside of these pools?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W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hy or why not!</a:t>
            </a:r>
          </a:p>
        </p:txBody>
      </p:sp>
      <p:sp>
        <p:nvSpPr>
          <p:cNvPr id="8" name="Smiley Face 7"/>
          <p:cNvSpPr/>
          <p:nvPr/>
        </p:nvSpPr>
        <p:spPr bwMode="auto">
          <a:xfrm>
            <a:off x="152400" y="6096000"/>
            <a:ext cx="609600" cy="609600"/>
          </a:xfrm>
          <a:prstGeom prst="smileyFace">
            <a:avLst>
              <a:gd name="adj" fmla="val 4653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10101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05475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397625"/>
            <a:ext cx="9144000" cy="4572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           Extra Challenge: What force regulates the tides?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76600" y="2590800"/>
            <a:ext cx="5105400" cy="1016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LOW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and away from the rocky shore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AFD3F9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Pools can only be seen when the tide is…</a:t>
            </a:r>
          </a:p>
        </p:txBody>
      </p:sp>
      <p:sp>
        <p:nvSpPr>
          <p:cNvPr id="21510" name="Lightning Bolt 5"/>
          <p:cNvSpPr>
            <a:spLocks noChangeArrowheads="1"/>
          </p:cNvSpPr>
          <p:nvPr/>
        </p:nvSpPr>
        <p:spPr bwMode="auto">
          <a:xfrm>
            <a:off x="30163" y="5943600"/>
            <a:ext cx="914400" cy="914400"/>
          </a:xfrm>
          <a:prstGeom prst="lightningBolt">
            <a:avLst/>
          </a:pr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Copy (1) of CRW_12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Life in a tide pool…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Is it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asy or Challenging?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6096000"/>
            <a:ext cx="8763000" cy="4572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Consider what you have learned so far.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Plants &amp; animals live in tide pools</a:t>
            </a:r>
            <a:endParaRPr lang="en-US" sz="3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5888038"/>
            <a:ext cx="9144000" cy="212407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Fact: Crabs and other Invertebrates like tide pools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Fact: Invertebrates have no backbone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Fish are vertebrates. </a:t>
            </a:r>
          </a:p>
          <a:p>
            <a:pPr algn="ctr">
              <a:spcBef>
                <a:spcPct val="50000"/>
              </a:spcBef>
              <a:defRPr/>
            </a:pPr>
            <a:endParaRPr lang="en-US" sz="2400" dirty="0" smtClean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+mn-cs"/>
            </a:endParaRPr>
          </a:p>
        </p:txBody>
      </p:sp>
      <p:pic>
        <p:nvPicPr>
          <p:cNvPr id="25604" name="Picture 1" descr="tidepool cra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 bwMode="auto">
          <a:xfrm>
            <a:off x="6019800" y="762000"/>
            <a:ext cx="2514600" cy="2209800"/>
          </a:xfrm>
          <a:prstGeom prst="cloudCallout">
            <a:avLst>
              <a:gd name="adj1" fmla="val -53919"/>
              <a:gd name="adj2" fmla="val 65025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How do I survive in my  wavy environment?</a:t>
            </a:r>
          </a:p>
        </p:txBody>
      </p:sp>
      <p:sp>
        <p:nvSpPr>
          <p:cNvPr id="4" name="Plus 3"/>
          <p:cNvSpPr/>
          <p:nvPr/>
        </p:nvSpPr>
        <p:spPr bwMode="auto">
          <a:xfrm>
            <a:off x="28575" y="5943600"/>
            <a:ext cx="1066800" cy="106680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P101015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400" y="381000"/>
            <a:ext cx="9144000" cy="1323975"/>
          </a:xfrm>
          <a:prstGeom prst="rect">
            <a:avLst/>
          </a:prstGeom>
          <a:solidFill>
            <a:srgbClr val="AFD3F9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It takes many ingredients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to make a tide </a:t>
            </a:r>
            <a:r>
              <a:rPr lang="en-US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pool!</a:t>
            </a:r>
            <a:endParaRPr lang="en-US" sz="3200" b="1" dirty="0" smtClean="0">
              <a:solidFill>
                <a:srgbClr val="0000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cs typeface="+mn-cs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6248400"/>
            <a:ext cx="9144000" cy="4619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Action: Let’s find more pictures and facts on tide pools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486400" y="2247900"/>
            <a:ext cx="3257550" cy="3786188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Ocean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Rocky Shore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Pools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Waves and Tides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Sunlight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Plants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Animals</a:t>
            </a:r>
          </a:p>
        </p:txBody>
      </p:sp>
      <p:sp>
        <p:nvSpPr>
          <p:cNvPr id="27653" name="4-Point Star 2"/>
          <p:cNvSpPr>
            <a:spLocks noChangeArrowheads="1"/>
          </p:cNvSpPr>
          <p:nvPr/>
        </p:nvSpPr>
        <p:spPr bwMode="auto">
          <a:xfrm>
            <a:off x="0" y="5867400"/>
            <a:ext cx="838200" cy="990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5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500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500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P101015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Visit tide pools at</a:t>
            </a:r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California State Parks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19200" y="4876800"/>
            <a:ext cx="66294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  <a:hlinkClick r:id="rId4"/>
              </a:rPr>
              <a:t>California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  <a:hlinkClick r:id="rId4"/>
              </a:rPr>
              <a:t>Tide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  <a:hlinkClick r:id="rId4"/>
              </a:rPr>
              <a:t>Pools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  <a:hlinkClick r:id="rId4"/>
              </a:rPr>
              <a:t>Maps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  <a:hlinkClick r:id="rId4"/>
              </a:rPr>
              <a:t>Search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+mn-cs"/>
            </a:endParaRPr>
          </a:p>
        </p:txBody>
      </p:sp>
      <p:pic>
        <p:nvPicPr>
          <p:cNvPr id="29700" name="Picture 5" descr="State Park Logo transparent backgroun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3779838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2247900" y="5867400"/>
            <a:ext cx="4648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California </a:t>
            </a:r>
            <a:r>
              <a:rPr lang="en-US" sz="2800" dirty="0">
                <a:solidFill>
                  <a:schemeClr val="tx2"/>
                </a:solidFill>
              </a:rPr>
              <a:t>Tide Table 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11830</TotalTime>
  <Words>793</Words>
  <Application>Microsoft Office PowerPoint</Application>
  <PresentationFormat>On-screen Show (4:3)</PresentationFormat>
  <Paragraphs>82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DPR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bkrey</dc:creator>
  <cp:lastModifiedBy>Heather Holm</cp:lastModifiedBy>
  <cp:revision>113</cp:revision>
  <dcterms:created xsi:type="dcterms:W3CDTF">2007-07-12T15:40:42Z</dcterms:created>
  <dcterms:modified xsi:type="dcterms:W3CDTF">2014-08-06T15:09:05Z</dcterms:modified>
</cp:coreProperties>
</file>